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83" r:id="rId9"/>
    <p:sldId id="2382" r:id="rId10"/>
    <p:sldId id="2714" r:id="rId11"/>
    <p:sldId id="739" r:id="rId12"/>
    <p:sldId id="2414" r:id="rId13"/>
    <p:sldId id="2380" r:id="rId14"/>
    <p:sldId id="2388" r:id="rId15"/>
    <p:sldId id="2723" r:id="rId16"/>
    <p:sldId id="2386" r:id="rId17"/>
    <p:sldId id="2712" r:id="rId18"/>
    <p:sldId id="2372" r:id="rId19"/>
    <p:sldId id="2413" r:id="rId20"/>
    <p:sldId id="2362" r:id="rId21"/>
    <p:sldId id="2379" r:id="rId22"/>
    <p:sldId id="2369" r:id="rId23"/>
    <p:sldId id="2703" r:id="rId24"/>
    <p:sldId id="2699" r:id="rId25"/>
    <p:sldId id="2700" r:id="rId26"/>
    <p:sldId id="2366" r:id="rId27"/>
    <p:sldId id="2702" r:id="rId28"/>
    <p:sldId id="2725" r:id="rId29"/>
    <p:sldId id="2724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11563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7080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53BD81-8ECC-90EC-F3C3-B0C3A1780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XCCL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B3A0E8-323C-F047-A660-585834CA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在 </a:t>
            </a:r>
            <a:r>
              <a:rPr lang="en-US" altLang="zh-CN" dirty="0"/>
              <a:t>AI</a:t>
            </a:r>
            <a:r>
              <a:rPr lang="zh-CN" altLang="en-US" dirty="0"/>
              <a:t> 系统中的位置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BDA74-367C-5742-A8EB-9AB64B404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1" b="4593"/>
          <a:stretch/>
        </p:blipFill>
        <p:spPr>
          <a:xfrm>
            <a:off x="623635" y="1160835"/>
            <a:ext cx="3342235" cy="5327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537695-7B0A-2B44-9916-36A2E4B7A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17" y="1295284"/>
            <a:ext cx="6864796" cy="5058769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6341648A-A3CC-A147-849A-0608D6DB6265}"/>
              </a:ext>
            </a:extLst>
          </p:cNvPr>
          <p:cNvSpPr/>
          <p:nvPr/>
        </p:nvSpPr>
        <p:spPr>
          <a:xfrm>
            <a:off x="4046483" y="3429000"/>
            <a:ext cx="788276" cy="10063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2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1FE2457-BF4D-C566-8FDC-2A11366A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4D7B8F-CB28-0E0D-5B9D-1D7ECCFCB3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这么多不同 </a:t>
            </a:r>
            <a:r>
              <a:rPr lang="en-US" altLang="zh-CN" sz="2000" dirty="0"/>
              <a:t>XCCL</a:t>
            </a:r>
            <a:r>
              <a:rPr lang="zh-CN" altLang="en-US" sz="2000" dirty="0"/>
              <a:t> 通信库，核心功能都是实现点对点（</a:t>
            </a:r>
            <a:r>
              <a:rPr lang="en-US" altLang="zh-CN" sz="2000" dirty="0"/>
              <a:t>P2P</a:t>
            </a:r>
            <a:r>
              <a:rPr lang="zh-CN" altLang="en-US" sz="2000" dirty="0"/>
              <a:t>）和集合通信（</a:t>
            </a:r>
            <a:r>
              <a:rPr lang="en-US" altLang="zh-CN" sz="2000" dirty="0"/>
              <a:t>CC</a:t>
            </a:r>
            <a:r>
              <a:rPr lang="zh-CN" altLang="en-US" sz="2000" dirty="0"/>
              <a:t>）算法，难道还有什么大的改进点？</a:t>
            </a:r>
          </a:p>
        </p:txBody>
      </p:sp>
    </p:spTree>
    <p:extLst>
      <p:ext uri="{BB962C8B-B14F-4D97-AF65-F5344CB8AC3E}">
        <p14:creationId xmlns:p14="http://schemas.microsoft.com/office/powerpoint/2010/main" val="58231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FEE-C255-9C98-5BA1-73E10DF09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03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7C91A-2BC7-D245-B488-3A358698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52077" r="55906" b="9999"/>
          <a:stretch/>
        </p:blipFill>
        <p:spPr>
          <a:xfrm>
            <a:off x="1443117" y="3845954"/>
            <a:ext cx="3717462" cy="235475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30015" y="3202615"/>
            <a:ext cx="10095744" cy="546425"/>
          </a:xfrm>
        </p:spPr>
        <p:txBody>
          <a:bodyPr/>
          <a:lstStyle/>
          <a:p>
            <a:pPr algn="ctr"/>
            <a:r>
              <a:rPr lang="en-US" altLang="zh-CN" sz="1800" dirty="0"/>
              <a:t>NCCL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dirty="0"/>
              <a:t>rings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move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across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GPUs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reductions.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2975A67-E272-E943-B454-CF15C5673902}"/>
              </a:ext>
            </a:extLst>
          </p:cNvPr>
          <p:cNvSpPr txBox="1">
            <a:spLocks/>
          </p:cNvSpPr>
          <p:nvPr/>
        </p:nvSpPr>
        <p:spPr>
          <a:xfrm>
            <a:off x="449906" y="1331466"/>
            <a:ext cx="11245614" cy="160080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低延迟与高带宽：</a:t>
            </a:r>
            <a:r>
              <a:rPr lang="zh-CN" altLang="en-US" dirty="0"/>
              <a:t>优化通信路径和数据传输策略，实现低延迟</a:t>
            </a:r>
            <a:r>
              <a:rPr lang="en-US" altLang="zh-CN" dirty="0"/>
              <a:t>&amp;</a:t>
            </a:r>
            <a:r>
              <a:rPr lang="zh-CN" altLang="en-US" dirty="0"/>
              <a:t>高带宽；</a:t>
            </a:r>
          </a:p>
          <a:p>
            <a:r>
              <a:rPr lang="zh-CN" altLang="en-US" b="1" dirty="0"/>
              <a:t>并行性：</a:t>
            </a:r>
            <a:r>
              <a:rPr lang="zh-CN" altLang="en-US" dirty="0"/>
              <a:t>支持多并发集合操作，可以在不同数据流上同时进行通信，进一步提高了计算效率。</a:t>
            </a:r>
          </a:p>
          <a:p>
            <a:r>
              <a:rPr lang="zh-CN" altLang="en-US" b="1" dirty="0"/>
              <a:t>容错性：</a:t>
            </a:r>
            <a:r>
              <a:rPr lang="en-US" altLang="zh-CN" dirty="0"/>
              <a:t>GPU/</a:t>
            </a:r>
            <a:r>
              <a:rPr lang="zh-CN" altLang="en-US" dirty="0"/>
              <a:t>网络连接出现故障，</a:t>
            </a:r>
            <a:r>
              <a:rPr lang="en-US" altLang="zh-CN" dirty="0"/>
              <a:t>NCCL</a:t>
            </a:r>
            <a:r>
              <a:rPr lang="zh-CN" altLang="en-US" dirty="0"/>
              <a:t>自动重新配置通信路径，确保系统的健壮性和可靠性。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96E563-5C7C-9145-A6D3-9B015B340301}"/>
              </a:ext>
            </a:extLst>
          </p:cNvPr>
          <p:cNvGrpSpPr/>
          <p:nvPr/>
        </p:nvGrpSpPr>
        <p:grpSpPr>
          <a:xfrm>
            <a:off x="6750022" y="3817382"/>
            <a:ext cx="3717461" cy="2351953"/>
            <a:chOff x="8581825" y="4104290"/>
            <a:chExt cx="2617505" cy="16560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3854B5-90D2-8B43-A9A2-9EF2DF37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31" t="83193" r="17798" b="9999"/>
            <a:stretch/>
          </p:blipFill>
          <p:spPr>
            <a:xfrm>
              <a:off x="8783316" y="5498078"/>
              <a:ext cx="2044578" cy="262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4ABD71-858B-C743-80B4-9799F2800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44" t="57087" r="19399" b="21834"/>
            <a:stretch/>
          </p:blipFill>
          <p:spPr>
            <a:xfrm>
              <a:off x="8581825" y="4104290"/>
              <a:ext cx="2617505" cy="12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AC83F-4FDE-2F41-A0C3-380E6B3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C6D07-A350-0543-ABAD-A3456C7F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"/>
          <a:stretch/>
        </p:blipFill>
        <p:spPr>
          <a:xfrm>
            <a:off x="522382" y="1455217"/>
            <a:ext cx="9359900" cy="4935073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2E4485-7FB4-CA4D-9EEB-06BEFD45A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8117" y="1455217"/>
            <a:ext cx="4113919" cy="1655845"/>
          </a:xfrm>
        </p:spPr>
        <p:txBody>
          <a:bodyPr/>
          <a:lstStyle/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81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B05EB-7A4A-CA40-AD8E-65E6EE3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的优点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DEE30-DA56-624C-8783-659E8A9E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生态开源：</a:t>
            </a:r>
            <a:endParaRPr lang="en-US" altLang="zh-CN" b="1" dirty="0"/>
          </a:p>
          <a:p>
            <a:pPr lvl="1"/>
            <a:r>
              <a:rPr lang="zh-CN" altLang="en-US" dirty="0"/>
              <a:t>支持用户按需自定义新的集合通信算法（</a:t>
            </a:r>
            <a:r>
              <a:rPr lang="en-US" altLang="zh-CN" dirty="0"/>
              <a:t>ACCL</a:t>
            </a:r>
            <a:r>
              <a:rPr lang="zh-CN" altLang="en-US" dirty="0"/>
              <a:t>、</a:t>
            </a:r>
            <a:r>
              <a:rPr lang="en-US" altLang="zh-CN" dirty="0"/>
              <a:t>TCCL</a:t>
            </a:r>
            <a:r>
              <a:rPr lang="zh-CN" altLang="en-US" dirty="0"/>
              <a:t> 等）；</a:t>
            </a:r>
            <a:endParaRPr lang="en-US" altLang="zh-CN" dirty="0"/>
          </a:p>
          <a:p>
            <a:pPr lvl="1"/>
            <a:r>
              <a:rPr lang="zh-CN" altLang="en-US" dirty="0"/>
              <a:t>内置基础通信算子，开箱即用；</a:t>
            </a:r>
            <a:endParaRPr lang="en-US" altLang="zh-CN" dirty="0"/>
          </a:p>
          <a:p>
            <a:r>
              <a:rPr lang="zh-CN" altLang="en-US" b="1" dirty="0"/>
              <a:t>灵活解耦：</a:t>
            </a:r>
            <a:endParaRPr lang="en-US" altLang="zh-CN" b="1" dirty="0"/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 等其他组件解耦单独商发，版本独立演进和发布；</a:t>
            </a:r>
            <a:endParaRPr lang="en-US" altLang="zh-CN" dirty="0"/>
          </a:p>
          <a:p>
            <a:pPr lvl="1"/>
            <a:r>
              <a:rPr lang="zh-CN" altLang="en-US" dirty="0"/>
              <a:t>暴漏不同层级 </a:t>
            </a:r>
            <a:r>
              <a:rPr lang="en-US" altLang="zh-CN" dirty="0"/>
              <a:t>API</a:t>
            </a:r>
            <a:r>
              <a:rPr lang="zh-CN" altLang="en-US" dirty="0"/>
              <a:t>，灵活兼顾自定义性能增强与开发易用性；</a:t>
            </a:r>
            <a:endParaRPr lang="en-US" altLang="zh-CN" dirty="0"/>
          </a:p>
          <a:p>
            <a:pPr lvl="1"/>
            <a:r>
              <a:rPr lang="zh-CN" altLang="en-US" dirty="0"/>
              <a:t>提供 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Plugin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3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CEE4709-533C-1A86-3074-0F420DF7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的不足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82AFFC-BC48-7643-2DDF-5124840893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节点间拓扑识别能力、流量监控、信息获取能力有限；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IB</a:t>
            </a:r>
            <a:r>
              <a:rPr lang="zh-CN" altLang="en-US" dirty="0"/>
              <a:t> 效果更好，</a:t>
            </a:r>
            <a:r>
              <a:rPr lang="en-US" altLang="zh-CN" dirty="0"/>
              <a:t>RDMA</a:t>
            </a:r>
            <a:r>
              <a:rPr lang="zh-CN" altLang="en-US" dirty="0"/>
              <a:t> 等网络支持度一般；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缺乏对异构网络（</a:t>
            </a:r>
            <a:r>
              <a:rPr lang="en-US" altLang="zh-CN" dirty="0"/>
              <a:t>clos/tours/RDMA</a:t>
            </a:r>
            <a:r>
              <a:rPr lang="zh-CN" altLang="en-US" dirty="0"/>
              <a:t>）通信传输系统级优化，需要用户基于原子接口开发；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CC</a:t>
            </a:r>
            <a:r>
              <a:rPr lang="zh-CN" altLang="en-US" dirty="0"/>
              <a:t>算法编排不感知物理拓扑，当前内置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算法只适合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型物理拓扑；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容错管理粒度粗，任意执行过程出错，</a:t>
            </a:r>
            <a:r>
              <a:rPr lang="en-US" altLang="zh-CN" dirty="0"/>
              <a:t>NCCL</a:t>
            </a:r>
            <a:r>
              <a:rPr lang="zh-CN" altLang="en-US" dirty="0"/>
              <a:t> 重启；</a:t>
            </a:r>
          </a:p>
          <a:p>
            <a:pPr marL="457200" indent="-457200" algn="l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91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011101-4FE4-1A7D-F275-DBD12A4865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阿里 </a:t>
            </a:r>
            <a:r>
              <a:rPr lang="en-US" altLang="zh-CN" dirty="0"/>
              <a:t>ACCL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A4E1E1-0A1E-78E3-88C1-B478D64ACAC0}"/>
              </a:ext>
            </a:extLst>
          </p:cNvPr>
          <p:cNvSpPr txBox="1"/>
          <p:nvPr/>
        </p:nvSpPr>
        <p:spPr>
          <a:xfrm>
            <a:off x="960633" y="4762542"/>
            <a:ext cx="10587519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https://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help.aliyun.com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</a:t>
            </a:r>
            <a:r>
              <a:rPr lang="en" altLang="zh-CN" sz="1800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zh</a:t>
            </a:r>
            <a:r>
              <a:rPr lang="en" altLang="zh-CN" sz="1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/pai/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user-guide/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accl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</a:t>
            </a:r>
            <a:r>
              <a:rPr lang="en" altLang="zh-CN" dirty="0" err="1">
                <a:latin typeface="Gill Sans MT" panose="020B0502020104020203" pitchFamily="34" charset="0"/>
                <a:ea typeface="Microsoft YaHei" panose="020B0503020204020204" pitchFamily="34" charset="-122"/>
              </a:rPr>
              <a:t>alibaba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-high-performance-collective-communication-library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EFLOPS: Algorithm and System Co-design for a High Performance Distributed Training Platform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(2021)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基于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NCCL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（</a:t>
            </a:r>
            <a:r>
              <a:rPr lang="en" altLang="zh-CN" dirty="0">
                <a:latin typeface="Gill Sans MT" panose="020B0502020104020203" pitchFamily="34" charset="0"/>
                <a:ea typeface="Microsoft YaHei" panose="020B0503020204020204" pitchFamily="34" charset="-122"/>
              </a:rPr>
              <a:t>Nvidia Collective Communication Library</a:t>
            </a:r>
            <a:r>
              <a:rPr lang="zh-CN" altLang="en" dirty="0">
                <a:latin typeface="Gill Sans MT" panose="020B0502020104020203" pitchFamily="34" charset="0"/>
                <a:ea typeface="Microsoft YaHei" panose="020B0503020204020204" pitchFamily="34" charset="-122"/>
              </a:rPr>
              <a:t>）</a:t>
            </a:r>
            <a:r>
              <a:rPr lang="zh-CN" altLang="en-US" dirty="0">
                <a:latin typeface="Gill Sans MT" panose="020B0502020104020203" pitchFamily="34" charset="0"/>
                <a:ea typeface="Microsoft YaHei" panose="020B0503020204020204" pitchFamily="34" charset="-122"/>
              </a:rPr>
              <a:t>开发的集合通信库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15623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181483-638A-7EB6-3D4C-281A04B5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3ADFF1-D669-2D68-9665-9DDBC9EEAC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ACCL</a:t>
            </a:r>
            <a:r>
              <a:rPr lang="zh-CN" altLang="en-US" dirty="0"/>
              <a:t>面向阿里云灵骏架构设计，通过算法与拓扑深入协同来收获更好的通信性能（</a:t>
            </a:r>
            <a:r>
              <a:rPr lang="en-US" altLang="zh-CN" dirty="0" err="1"/>
              <a:t>BigGraph</a:t>
            </a:r>
            <a:r>
              <a:rPr lang="zh-CN" altLang="en-US" dirty="0"/>
              <a:t> 网络拓扑），</a:t>
            </a:r>
            <a:r>
              <a:rPr lang="en" altLang="zh-CN" dirty="0"/>
              <a:t>ACCL</a:t>
            </a:r>
            <a:r>
              <a:rPr lang="zh-CN" altLang="en-US" dirty="0"/>
              <a:t>的关键特性包括：</a:t>
            </a:r>
          </a:p>
          <a:p>
            <a:pPr lvl="1"/>
            <a:r>
              <a:rPr lang="zh-CN" altLang="en-US" sz="1600" dirty="0"/>
              <a:t>异构拓扑感知，如节点内</a:t>
            </a:r>
            <a:r>
              <a:rPr lang="en" altLang="zh-CN" sz="1600" dirty="0"/>
              <a:t>PCIE</a:t>
            </a:r>
            <a:r>
              <a:rPr lang="zh-CN" altLang="en-US" sz="1600" dirty="0"/>
              <a:t>与</a:t>
            </a:r>
            <a:r>
              <a:rPr lang="en" altLang="zh-CN" sz="1600" dirty="0"/>
              <a:t>NVLink/NVSwitch</a:t>
            </a:r>
            <a:r>
              <a:rPr lang="zh-CN" altLang="en" sz="1600" dirty="0"/>
              <a:t>、</a:t>
            </a:r>
            <a:r>
              <a:rPr lang="zh-CN" altLang="en-US" sz="1600" dirty="0"/>
              <a:t>节点间多轨</a:t>
            </a:r>
            <a:r>
              <a:rPr lang="en" altLang="zh-CN" sz="1600" dirty="0"/>
              <a:t>RDMA</a:t>
            </a:r>
            <a:r>
              <a:rPr lang="zh-CN" altLang="en-US" sz="1600" dirty="0"/>
              <a:t>网络，分层混合充分利用不同互连带宽。</a:t>
            </a:r>
          </a:p>
          <a:p>
            <a:pPr lvl="1"/>
            <a:r>
              <a:rPr lang="zh-CN" altLang="en-US" sz="1600" dirty="0"/>
              <a:t>端网协同选路，算法与拓扑协同设计实现无拥塞通信，支撑训练性能上规模可扩展。</a:t>
            </a:r>
          </a:p>
          <a:p>
            <a:pPr lvl="1"/>
            <a:r>
              <a:rPr lang="zh-CN" altLang="en-US" sz="1600" dirty="0"/>
              <a:t>在网多流负载均衡，多任务并发、资源争抢时保障整体吞吐。</a:t>
            </a:r>
          </a:p>
        </p:txBody>
      </p:sp>
      <p:pic>
        <p:nvPicPr>
          <p:cNvPr id="4098" name="Picture 2" descr="阿里云AI智算获评“算力中国”年度突破成果">
            <a:extLst>
              <a:ext uri="{FF2B5EF4-FFF2-40B4-BE49-F238E27FC236}">
                <a16:creationId xmlns:a16="http://schemas.microsoft.com/office/drawing/2014/main" id="{CDF5503A-1D73-725B-A911-4B41D6973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2"/>
          <a:stretch/>
        </p:blipFill>
        <p:spPr bwMode="auto">
          <a:xfrm>
            <a:off x="1654530" y="3367704"/>
            <a:ext cx="8901682" cy="302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8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 err="1"/>
              <a:t>BigGraph</a:t>
            </a:r>
            <a:r>
              <a:rPr lang="zh-CN" altLang="en-US" b="1" dirty="0"/>
              <a:t> 网络拓扑：</a:t>
            </a:r>
            <a:endParaRPr lang="en-US" altLang="zh-CN" b="1" dirty="0"/>
          </a:p>
          <a:p>
            <a:pPr lvl="1"/>
            <a:r>
              <a:rPr lang="zh-CN" altLang="en-US" sz="1600" dirty="0"/>
              <a:t>两层交换机分组互联，每层一个交换机和另一层交换机全互联。两层交换机间至少存在</a:t>
            </a:r>
            <a:r>
              <a:rPr lang="en-US" altLang="zh-CN" sz="1600" dirty="0"/>
              <a:t>N/2</a:t>
            </a:r>
            <a:r>
              <a:rPr lang="zh-CN" altLang="en-US" sz="1600" dirty="0"/>
              <a:t>个物理链路可用。</a:t>
            </a:r>
            <a:endParaRPr lang="en-US" altLang="zh-CN" sz="1600" dirty="0"/>
          </a:p>
          <a:p>
            <a:pPr lvl="1"/>
            <a:r>
              <a:rPr lang="zh-CN" altLang="en-US" sz="1600" dirty="0"/>
              <a:t>两层交换机间最短路径确认，接入不同层次任意两个</a:t>
            </a:r>
            <a:r>
              <a:rPr lang="en-US" altLang="zh-CN" sz="1600" dirty="0"/>
              <a:t>device</a:t>
            </a:r>
            <a:r>
              <a:rPr lang="zh-CN" altLang="en-US" sz="1600" dirty="0"/>
              <a:t>间最短路径具有唯一性并等长。</a:t>
            </a:r>
            <a:endParaRPr lang="en-US" altLang="zh-CN" sz="1600" dirty="0"/>
          </a:p>
        </p:txBody>
      </p:sp>
      <p:pic>
        <p:nvPicPr>
          <p:cNvPr id="4" name="Picture 2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57F76D6-FB99-9A93-30C9-AD9E90A0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3092369"/>
            <a:ext cx="536413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2DC5BB79-5805-6688-F787-7E2E7C3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579" y="3092369"/>
            <a:ext cx="527972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HD</a:t>
            </a:r>
            <a:r>
              <a:rPr lang="zh-CN" altLang="en-US" dirty="0"/>
              <a:t> 算法逻辑连接和 </a:t>
            </a:r>
            <a:r>
              <a:rPr lang="en-US" altLang="zh-CN" dirty="0" err="1"/>
              <a:t>BigGraph</a:t>
            </a:r>
            <a:r>
              <a:rPr lang="zh-CN" altLang="en-US" dirty="0"/>
              <a:t> 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Picture 4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9E159D2D-B5D5-F7F5-7E35-8F46478EB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7"/>
          <a:stretch/>
        </p:blipFill>
        <p:spPr bwMode="auto">
          <a:xfrm>
            <a:off x="1225579" y="2440929"/>
            <a:ext cx="9745604" cy="173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ACCL: Architecting Highly Scalable Distributed Training Systems With Highly  Efficient Collective Communication Library">
            <a:extLst>
              <a:ext uri="{FF2B5EF4-FFF2-40B4-BE49-F238E27FC236}">
                <a16:creationId xmlns:a16="http://schemas.microsoft.com/office/drawing/2014/main" id="{5B98CE13-C5FF-175D-8C37-231BDAC51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7"/>
          <a:stretch/>
        </p:blipFill>
        <p:spPr bwMode="auto">
          <a:xfrm>
            <a:off x="1225579" y="4451652"/>
            <a:ext cx="9745604" cy="19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9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0011101-4FE4-1A7D-F275-DBD12A4865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小节与思考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941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对基础</a:t>
            </a:r>
            <a:r>
              <a:rPr lang="en-US" altLang="zh-CN" b="1" dirty="0"/>
              <a:t>/</a:t>
            </a:r>
            <a:r>
              <a:rPr lang="zh-CN" altLang="en-US" b="1" dirty="0"/>
              <a:t>集合通信算法创新：</a:t>
            </a:r>
            <a:endParaRPr lang="en-US" altLang="zh-CN" b="1" dirty="0"/>
          </a:p>
          <a:p>
            <a:pPr lvl="1"/>
            <a:r>
              <a:rPr lang="zh-CN" altLang="en-US" dirty="0"/>
              <a:t>对开源网络拓扑编排算法进行优化</a:t>
            </a:r>
            <a:endParaRPr lang="en-US" altLang="zh-CN" dirty="0"/>
          </a:p>
          <a:p>
            <a:pPr lvl="1"/>
            <a:r>
              <a:rPr lang="zh-CN" altLang="en-US" dirty="0"/>
              <a:t>对基础通信算子</a:t>
            </a:r>
            <a:r>
              <a:rPr lang="en-US" altLang="zh-CN" dirty="0"/>
              <a:t>&amp;</a:t>
            </a:r>
            <a:r>
              <a:rPr lang="zh-CN" altLang="en-US" dirty="0"/>
              <a:t>集合通信算法进行优化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r>
              <a:rPr lang="zh-CN" altLang="en-US" sz="2000" b="1" dirty="0"/>
              <a:t>网络传输优化：</a:t>
            </a:r>
            <a:endParaRPr lang="en-US" altLang="zh-CN" sz="2000" b="1" dirty="0"/>
          </a:p>
          <a:p>
            <a:pPr lvl="1"/>
            <a:r>
              <a:rPr lang="zh-CN" altLang="en-US" dirty="0"/>
              <a:t>对拥塞控制、路由控制进行优化</a:t>
            </a:r>
            <a:endParaRPr lang="en-US" altLang="zh-CN" dirty="0"/>
          </a:p>
          <a:p>
            <a:pPr lvl="1"/>
            <a:r>
              <a:rPr lang="zh-CN" altLang="en-US" dirty="0"/>
              <a:t>对传输协议层、路由协议层等进行细化操作</a:t>
            </a:r>
            <a:endParaRPr lang="en-US" altLang="zh-CN" dirty="0"/>
          </a:p>
          <a:p>
            <a:pPr marL="457200" lvl="1" indent="-457200">
              <a:buFont typeface="+mj-lt"/>
              <a:buAutoNum type="arabicPeriod" startAt="2"/>
            </a:pPr>
            <a:endParaRPr lang="en-US" altLang="zh-CN" sz="2000" b="1" dirty="0"/>
          </a:p>
          <a:p>
            <a:pPr marL="457200" lvl="1" indent="-457200">
              <a:buFont typeface="+mj-lt"/>
              <a:buAutoNum type="arabicPeriod" startAt="3"/>
            </a:pPr>
            <a:r>
              <a:rPr lang="zh-CN" altLang="en-US" sz="2000" b="1" dirty="0"/>
              <a:t>端网协同专用优化：</a:t>
            </a:r>
            <a:endParaRPr lang="en-US" altLang="zh-CN" sz="2000" b="1" dirty="0"/>
          </a:p>
          <a:p>
            <a:pPr lvl="1"/>
            <a:r>
              <a:rPr kumimoji="1" lang="zh-CN" altLang="en-US" sz="1800" dirty="0"/>
              <a:t>端网协同自研协议栈，匹配自研交换机</a:t>
            </a:r>
            <a:endParaRPr kumimoji="1" lang="en-US" altLang="zh-CN" sz="1800" dirty="0"/>
          </a:p>
          <a:p>
            <a:pPr lvl="1"/>
            <a:r>
              <a:rPr kumimoji="1" lang="zh-CN" altLang="en-US" dirty="0"/>
              <a:t>适配自研的网络架构进行优化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231571-BC91-49FF-68F8-41387D5E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222279"/>
            <a:ext cx="5096313" cy="49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2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8649975-7B3F-A21E-791B-C3FCC413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417282" y="3832261"/>
            <a:ext cx="6524696" cy="8280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1BF7E-3F89-8EF6-4CCC-005F2E34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00E49C4-D362-1875-CB73-81559E7DAF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业界有哪些著名集合通信库 </a:t>
            </a:r>
            <a:r>
              <a:rPr lang="en-US" altLang="zh-CN" dirty="0"/>
              <a:t>XCCL</a:t>
            </a:r>
            <a:r>
              <a:rPr lang="zh-CN" altLang="en-US" dirty="0"/>
              <a:t>？大厂训练自己的大模型都有哪些库？</a:t>
            </a:r>
            <a:endParaRPr lang="en-US" altLang="zh-CN" dirty="0"/>
          </a:p>
          <a:p>
            <a:r>
              <a:rPr lang="zh-CN" altLang="en-US" dirty="0"/>
              <a:t>大模型训练过程中，大厂用到集合通信库 </a:t>
            </a:r>
            <a:r>
              <a:rPr lang="en-US" altLang="zh-CN" dirty="0"/>
              <a:t>XCCL</a:t>
            </a:r>
            <a:r>
              <a:rPr lang="zh-CN" altLang="en-US" dirty="0"/>
              <a:t> 都有什么优缺点？</a:t>
            </a:r>
          </a:p>
        </p:txBody>
      </p:sp>
    </p:spTree>
    <p:extLst>
      <p:ext uri="{BB962C8B-B14F-4D97-AF65-F5344CB8AC3E}">
        <p14:creationId xmlns:p14="http://schemas.microsoft.com/office/powerpoint/2010/main" val="2182486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998" y="2220688"/>
            <a:ext cx="10958765" cy="3080778"/>
          </a:xfrm>
        </p:spPr>
        <p:txBody>
          <a:bodyPr numCol="2" anchor="ctr"/>
          <a:lstStyle/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XCCL</a:t>
            </a:r>
            <a:r>
              <a:rPr lang="zh-CN" altLang="en-US" sz="2800" dirty="0">
                <a:latin typeface="Gill Sans MT" panose="020B0502020104020203" pitchFamily="34" charset="0"/>
              </a:rPr>
              <a:t> 基本概念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NVIDIA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NCCL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阿里 </a:t>
            </a:r>
            <a:r>
              <a:rPr lang="en-US" altLang="zh-CN" sz="2800" dirty="0">
                <a:latin typeface="Gill Sans MT" panose="020B0502020104020203" pitchFamily="34" charset="0"/>
              </a:rPr>
              <a:t>ACCL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 </a:t>
            </a:r>
            <a:r>
              <a:rPr lang="zh-CN" altLang="en-US" sz="2800" dirty="0">
                <a:latin typeface="Gill Sans MT" panose="020B0502020104020203" pitchFamily="34" charset="0"/>
              </a:rPr>
              <a:t>腾讯 </a:t>
            </a:r>
            <a:r>
              <a:rPr lang="en-US" altLang="zh-CN" sz="2800" dirty="0">
                <a:latin typeface="Gill Sans MT" panose="020B0502020104020203" pitchFamily="34" charset="0"/>
              </a:rPr>
              <a:t>TCCL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AMD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RCCL</a:t>
            </a:r>
            <a:endParaRPr lang="zh-CN" altLang="en-US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Intel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 err="1">
                <a:latin typeface="Gill Sans MT" panose="020B0502020104020203" pitchFamily="34" charset="0"/>
              </a:rPr>
              <a:t>OneCCL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en-US" altLang="zh-CN" sz="2800" dirty="0">
                <a:latin typeface="Gill Sans MT" panose="020B0502020104020203" pitchFamily="34" charset="0"/>
              </a:rPr>
              <a:t>Meta</a:t>
            </a:r>
            <a:r>
              <a:rPr lang="zh-CN" altLang="en-US" sz="2800" dirty="0">
                <a:latin typeface="Gill Sans MT" panose="020B0502020104020203" pitchFamily="34" charset="0"/>
              </a:rPr>
              <a:t> </a:t>
            </a:r>
            <a:r>
              <a:rPr lang="en-US" altLang="zh-CN" sz="2800" dirty="0">
                <a:latin typeface="Gill Sans MT" panose="020B0502020104020203" pitchFamily="34" charset="0"/>
              </a:rPr>
              <a:t>Gloo</a:t>
            </a: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r>
              <a:rPr lang="zh-CN" altLang="en-US" sz="2800" dirty="0">
                <a:latin typeface="Gill Sans MT" panose="020B0502020104020203" pitchFamily="34" charset="0"/>
              </a:rPr>
              <a:t>总结与思考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XCCL </a:t>
            </a:r>
            <a:r>
              <a:rPr kumimoji="1" lang="zh-CN" altLang="en-US" dirty="0"/>
              <a:t>基本概念</a:t>
            </a:r>
            <a:endParaRPr kumimoji="1" lang="en-US" altLang="zh-CN" dirty="0"/>
          </a:p>
          <a:p>
            <a:r>
              <a:rPr kumimoji="1" lang="en-US" altLang="zh-CN" sz="5400" dirty="0"/>
              <a:t> Basic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Concept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768889" y="148535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2082682" y="2763788"/>
            <a:ext cx="9504427" cy="1019503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334539" y="1345997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58283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3087603" y="3977393"/>
            <a:ext cx="6430880" cy="891615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en" altLang="zh-CN" dirty="0"/>
              <a:t>XCCL</a:t>
            </a:r>
            <a:r>
              <a:rPr lang="zh-CN" altLang="en-US" dirty="0"/>
              <a:t>（</a:t>
            </a:r>
            <a:r>
              <a:rPr lang="en-US" altLang="zh-CN" dirty="0"/>
              <a:t>XXXX</a:t>
            </a:r>
            <a:r>
              <a:rPr lang="zh-CN" altLang="en-US" dirty="0"/>
              <a:t> </a:t>
            </a:r>
            <a:r>
              <a:rPr lang="en-US" altLang="zh-CN" dirty="0"/>
              <a:t>Collective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）集合通信库，大体上会遵照 </a:t>
            </a:r>
            <a:r>
              <a:rPr lang="en" altLang="zh-CN" dirty="0"/>
              <a:t>MPI </a:t>
            </a:r>
            <a:r>
              <a:rPr lang="zh-CN" altLang="en-US" dirty="0"/>
              <a:t>提供 </a:t>
            </a:r>
            <a:r>
              <a:rPr lang="en-US" altLang="zh-CN" dirty="0"/>
              <a:t>API</a:t>
            </a:r>
            <a:r>
              <a:rPr lang="zh-CN" altLang="en-US" dirty="0"/>
              <a:t> 接口规定，实现了包括点对点通信（</a:t>
            </a:r>
            <a:r>
              <a:rPr lang="en" altLang="zh-CN" dirty="0"/>
              <a:t>SEND,RECV</a:t>
            </a:r>
            <a:r>
              <a:rPr lang="zh-CN" altLang="en-US" dirty="0"/>
              <a:t> 等），集合通信（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BROADCAST</a:t>
            </a:r>
            <a:r>
              <a:rPr lang="zh-CN" altLang="en" dirty="0"/>
              <a:t>，</a:t>
            </a:r>
            <a:r>
              <a:rPr lang="en" altLang="zh-CN" dirty="0"/>
              <a:t>ALLREDUCE</a:t>
            </a:r>
            <a:r>
              <a:rPr lang="zh-CN" altLang="en-US" dirty="0"/>
              <a:t>等）等相关接口；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pPr algn="l"/>
            <a:r>
              <a:rPr lang="en-US" altLang="zh-CN" dirty="0"/>
              <a:t>XCCL</a:t>
            </a:r>
            <a:r>
              <a:rPr lang="zh-CN" altLang="en-US" dirty="0"/>
              <a:t> 提供的基本能力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9C74A-6524-E31B-BB8B-180E7234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19200"/>
            <a:ext cx="10780679" cy="1698534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 anchor="ctr"/>
          <a:lstStyle/>
          <a:p>
            <a:r>
              <a:rPr lang="zh-CN" altLang="en-US" dirty="0"/>
              <a:t>针对统一通信原语，在不同的网络拓扑实现不同的优化算法。</a:t>
            </a:r>
            <a:endParaRPr lang="en-US" altLang="zh-CN" dirty="0"/>
          </a:p>
          <a:p>
            <a:r>
              <a:rPr lang="zh-CN" altLang="en-US" dirty="0"/>
              <a:t>根据自己硬件或者是系统需要，在底层实现上进行相应改动，保证接口的稳定和性能。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E5E4AA-8D51-1C22-1DFA-716FCE290075}"/>
              </a:ext>
            </a:extLst>
          </p:cNvPr>
          <p:cNvGrpSpPr/>
          <p:nvPr/>
        </p:nvGrpSpPr>
        <p:grpSpPr>
          <a:xfrm>
            <a:off x="871273" y="3389454"/>
            <a:ext cx="4546682" cy="692319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11AA1C-7B47-EDB0-2F8C-9D8613192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93E244-AE8F-3FD8-979C-E546901F0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33DE946-4549-B51E-00DB-906C59A25D4D}"/>
              </a:ext>
            </a:extLst>
          </p:cNvPr>
          <p:cNvGrpSpPr/>
          <p:nvPr/>
        </p:nvGrpSpPr>
        <p:grpSpPr>
          <a:xfrm>
            <a:off x="4117597" y="4500072"/>
            <a:ext cx="6454208" cy="692318"/>
            <a:chOff x="686696" y="3883593"/>
            <a:chExt cx="7204433" cy="74741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F8508C-E208-E529-A203-E8BF9F083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6BBA28-1D1D-8AFE-76D2-17D13D3411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BFC9F7B-2E64-1F82-1F2B-590AE80F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9101CCA-F588-BF0F-8C42-781CEF416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932656" y="4474038"/>
            <a:ext cx="1932825" cy="7443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D2B7D4-FA5D-2B6C-AE55-94C7AE340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938" y="5422909"/>
            <a:ext cx="2246026" cy="8468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AE432-C755-878A-9586-E54200A19C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5726375" y="5415147"/>
            <a:ext cx="1805737" cy="9235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9BEFB529-A28E-51F9-3673-9A417ED9515B}"/>
              </a:ext>
            </a:extLst>
          </p:cNvPr>
          <p:cNvGrpSpPr/>
          <p:nvPr/>
        </p:nvGrpSpPr>
        <p:grpSpPr>
          <a:xfrm>
            <a:off x="6471241" y="3495511"/>
            <a:ext cx="4367043" cy="605472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5DCEE8-2384-D786-ACA1-F14E06658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12F491D-0507-287B-137E-980B82F5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4EABA698-8C3C-082A-4CA2-9A182BE42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101" y="5415147"/>
            <a:ext cx="2620124" cy="8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29998</TotalTime>
  <Words>953</Words>
  <Application>Microsoft Macintosh PowerPoint</Application>
  <PresentationFormat>自定义</PresentationFormat>
  <Paragraphs>93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为 AI 而生的通信库</vt:lpstr>
      <vt:lpstr>XCCL 提供的基本能力</vt:lpstr>
      <vt:lpstr>XCCL 提供的基本能力</vt:lpstr>
      <vt:lpstr>XCCL 在 AI 系统中的位置</vt:lpstr>
      <vt:lpstr>Question</vt:lpstr>
      <vt:lpstr>基于 NCCL 进行创新</vt:lpstr>
      <vt:lpstr>PowerPoint 演示文稿</vt:lpstr>
      <vt:lpstr>NCCL：NVIDIA 通信库</vt:lpstr>
      <vt:lpstr>NCCL：NVIDIA 通信库</vt:lpstr>
      <vt:lpstr>NCCL 的优点</vt:lpstr>
      <vt:lpstr>NCCL 的不足</vt:lpstr>
      <vt:lpstr>PowerPoint 演示文稿</vt:lpstr>
      <vt:lpstr>ACCL：阿里集合通信库</vt:lpstr>
      <vt:lpstr>ACCL：阿里集合通信库</vt:lpstr>
      <vt:lpstr>ACCL：阿里集合通信库</vt:lpstr>
      <vt:lpstr>PowerPoint 演示文稿</vt:lpstr>
      <vt:lpstr>基于 NCCL 进行创新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9907</cp:revision>
  <cp:lastPrinted>2023-09-08T09:14:01Z</cp:lastPrinted>
  <dcterms:created xsi:type="dcterms:W3CDTF">2020-08-28T08:44:19Z</dcterms:created>
  <dcterms:modified xsi:type="dcterms:W3CDTF">2024-08-15T07:25:49Z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